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322" r:id="rId3"/>
    <p:sldId id="314" r:id="rId4"/>
    <p:sldId id="302" r:id="rId5"/>
    <p:sldId id="316" r:id="rId6"/>
    <p:sldId id="303" r:id="rId7"/>
    <p:sldId id="317" r:id="rId8"/>
    <p:sldId id="318" r:id="rId9"/>
    <p:sldId id="323" r:id="rId10"/>
    <p:sldId id="305" r:id="rId11"/>
    <p:sldId id="319" r:id="rId12"/>
    <p:sldId id="321" r:id="rId13"/>
    <p:sldId id="320" r:id="rId14"/>
    <p:sldId id="32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7" autoAdjust="0"/>
    <p:restoredTop sz="94612" autoAdjust="0"/>
  </p:normalViewPr>
  <p:slideViewPr>
    <p:cSldViewPr>
      <p:cViewPr>
        <p:scale>
          <a:sx n="61" d="100"/>
          <a:sy n="61" d="100"/>
        </p:scale>
        <p:origin x="-2074" y="-5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85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16.06.2016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16.06.2016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16.06.2016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16.06.2016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16.06.2016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43306" y="4714884"/>
            <a:ext cx="4814894" cy="1660038"/>
          </a:xfrm>
        </p:spPr>
        <p:txBody>
          <a:bodyPr>
            <a:normAutofit/>
          </a:bodyPr>
          <a:lstStyle/>
          <a:p>
            <a:pPr algn="ctr"/>
            <a:r>
              <a:rPr lang="ru-RU" sz="2000" spc="50" dirty="0" err="1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Карпунина</a:t>
            </a:r>
            <a:r>
              <a:rPr lang="ru-RU" sz="20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Л.Н., </a:t>
            </a:r>
          </a:p>
          <a:p>
            <a:pPr algn="ctr"/>
            <a:r>
              <a:rPr lang="ru-RU" sz="19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методист по воспитательной работе и дополнительному образованию ИМО УО г. Казани</a:t>
            </a:r>
          </a:p>
          <a:p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71604" y="642918"/>
            <a:ext cx="7572396" cy="34778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solidFill>
                  <a:schemeClr val="accent3"/>
                </a:solidFill>
              </a:rPr>
              <a:t>Профессиональная компетентность педагога – главный фактор повышения качества образования </a:t>
            </a:r>
            <a:endParaRPr lang="ru-RU" sz="4400" b="1" spc="50" dirty="0">
              <a:ln w="11430"/>
              <a:solidFill>
                <a:schemeClr val="accent3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148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Профессиональные конкурсы </a:t>
            </a:r>
            <a:r>
              <a:rPr lang="ru-RU" sz="3600" b="1" dirty="0">
                <a:solidFill>
                  <a:srgbClr val="C00000"/>
                </a:solidFill>
              </a:rPr>
              <a:t>«Учитель года- </a:t>
            </a:r>
            <a:r>
              <a:rPr lang="ru-RU" sz="3600" b="1" dirty="0" smtClean="0">
                <a:solidFill>
                  <a:srgbClr val="C00000"/>
                </a:solidFill>
              </a:rPr>
              <a:t>2015, 2016» </a:t>
            </a:r>
            <a:endParaRPr lang="ru-RU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214282" y="1571612"/>
          <a:ext cx="8501123" cy="5033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3579"/>
                <a:gridCol w="1069182"/>
                <a:gridCol w="971984"/>
                <a:gridCol w="971984"/>
                <a:gridCol w="874786"/>
                <a:gridCol w="874786"/>
                <a:gridCol w="870837"/>
                <a:gridCol w="882192"/>
                <a:gridCol w="721793"/>
              </a:tblGrid>
              <a:tr h="572627">
                <a:tc rowSpan="3">
                  <a:txBody>
                    <a:bodyPr/>
                    <a:lstStyle/>
                    <a:p>
                      <a:r>
                        <a:rPr lang="ru-RU" sz="1400" dirty="0" err="1" smtClean="0"/>
                        <a:t>Номина-ции</a:t>
                      </a:r>
                      <a:endParaRPr lang="ru-RU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2015год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 год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0597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dirty="0" smtClean="0"/>
                        <a:t>городской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dirty="0" smtClean="0"/>
                        <a:t>республиканский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dirty="0" smtClean="0"/>
                        <a:t>городской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dirty="0" err="1" smtClean="0"/>
                        <a:t>республикан</a:t>
                      </a:r>
                      <a:r>
                        <a:rPr lang="ru-RU" sz="1200" dirty="0" smtClean="0"/>
                        <a:t>-</a:t>
                      </a:r>
                    </a:p>
                    <a:p>
                      <a:r>
                        <a:rPr lang="ru-RU" sz="1200" dirty="0" err="1" smtClean="0"/>
                        <a:t>ский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4544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Кол-во участников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Кол-во призеров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Кол-во участников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Кол-во призеров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Кол-во участников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Кол-во призеров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Кол-во участников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Кол-во призеров</a:t>
                      </a:r>
                      <a:endParaRPr lang="ru-RU" sz="1400" b="1" dirty="0"/>
                    </a:p>
                  </a:txBody>
                  <a:tcPr/>
                </a:tc>
              </a:tr>
              <a:tr h="5726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Классный руководитель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</a:tr>
              <a:tr h="7347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Педагог дополнительного образования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</a:tr>
              <a:tr h="5726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Педагог-организатор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</a:tr>
              <a:tr h="582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итого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 6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4795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7467600" cy="142873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3"/>
                </a:solidFill>
              </a:rPr>
              <a:t>Итоги конкурса «Классный руководитель-2016»</a:t>
            </a:r>
            <a:endParaRPr lang="ru-RU" sz="3600" b="1" dirty="0">
              <a:solidFill>
                <a:schemeClr val="accent3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457200" y="1500188"/>
          <a:ext cx="8186766" cy="4884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4932"/>
                <a:gridCol w="1500198"/>
                <a:gridCol w="1571636"/>
              </a:tblGrid>
              <a:tr h="112817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ФИО победителей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городской конкурс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республиканский </a:t>
                      </a:r>
                      <a:r>
                        <a:rPr lang="ru-RU" sz="1600" baseline="0" dirty="0" smtClean="0"/>
                        <a:t>конкурс</a:t>
                      </a:r>
                      <a:endParaRPr lang="ru-RU" sz="1600" dirty="0"/>
                    </a:p>
                  </a:txBody>
                  <a:tcPr/>
                </a:tc>
              </a:tr>
              <a:tr h="961040">
                <a:tc>
                  <a:txBody>
                    <a:bodyPr/>
                    <a:lstStyle/>
                    <a:p>
                      <a:r>
                        <a:rPr lang="ru-RU" sz="2400" b="1" dirty="0" err="1" smtClean="0"/>
                        <a:t>Хамидуллина</a:t>
                      </a:r>
                      <a:r>
                        <a:rPr lang="ru-RU" sz="2400" b="1" dirty="0" smtClean="0"/>
                        <a:t> Инна Александровна (гимназия № 122 Московского района)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1 место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лауреат</a:t>
                      </a:r>
                      <a:endParaRPr lang="ru-RU" sz="2400" b="1" dirty="0"/>
                    </a:p>
                  </a:txBody>
                  <a:tcPr/>
                </a:tc>
              </a:tr>
              <a:tr h="961040">
                <a:tc>
                  <a:txBody>
                    <a:bodyPr/>
                    <a:lstStyle/>
                    <a:p>
                      <a:r>
                        <a:rPr kumimoji="0" lang="ru-RU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Бердинская</a:t>
                      </a:r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Ольга Николаевна (лицей № 121 Советского района)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 место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 место</a:t>
                      </a:r>
                      <a:endParaRPr lang="ru-RU" sz="2400" b="1" dirty="0"/>
                    </a:p>
                  </a:txBody>
                  <a:tcPr/>
                </a:tc>
              </a:tr>
              <a:tr h="1378884">
                <a:tc>
                  <a:txBody>
                    <a:bodyPr/>
                    <a:lstStyle/>
                    <a:p>
                      <a:r>
                        <a:rPr kumimoji="0" lang="ru-RU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Музафарова</a:t>
                      </a:r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Эльвира </a:t>
                      </a:r>
                      <a:r>
                        <a:rPr kumimoji="0" lang="ru-RU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Саетгараевна</a:t>
                      </a:r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(гимназия № 6  Приволжского района)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 место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540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3"/>
                </a:solidFill>
              </a:rPr>
              <a:t>Итоги конкурса «Педагог дополнительного образования-2016</a:t>
            </a:r>
            <a:r>
              <a:rPr lang="ru-RU" dirty="0" smtClean="0"/>
              <a:t>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1"/>
          <a:ext cx="8043891" cy="500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9246"/>
                <a:gridCol w="1357322"/>
                <a:gridCol w="1357323"/>
              </a:tblGrid>
              <a:tr h="75555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ФИО победителей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городской конкурс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республиканский </a:t>
                      </a:r>
                      <a:r>
                        <a:rPr lang="ru-RU" sz="1600" baseline="0" dirty="0" smtClean="0"/>
                        <a:t>конкурс</a:t>
                      </a:r>
                      <a:endParaRPr lang="ru-RU" sz="1600" dirty="0"/>
                    </a:p>
                  </a:txBody>
                  <a:tcPr/>
                </a:tc>
              </a:tr>
              <a:tr h="1427154">
                <a:tc>
                  <a:txBody>
                    <a:bodyPr/>
                    <a:lstStyle/>
                    <a:p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Титова Анна Александровна (</a:t>
                      </a: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Центр детского творчества «Детская академия» Советского района)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 место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лауреат</a:t>
                      </a:r>
                      <a:endParaRPr lang="ru-RU" sz="2400" dirty="0"/>
                    </a:p>
                  </a:txBody>
                  <a:tcPr/>
                </a:tc>
              </a:tr>
              <a:tr h="1427154">
                <a:tc>
                  <a:txBody>
                    <a:bodyPr/>
                    <a:lstStyle/>
                    <a:p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Губайдуллина Светлана Владимировна  </a:t>
                      </a:r>
                    </a:p>
                    <a:p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Центр внешкольной работы» Авиастроительного района)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 место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 место</a:t>
                      </a:r>
                      <a:endParaRPr lang="ru-RU" sz="2400" dirty="0"/>
                    </a:p>
                  </a:txBody>
                  <a:tcPr/>
                </a:tc>
              </a:tr>
              <a:tr h="10764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Агафонова Татьяна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Александровна  (</a:t>
                      </a: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школа № 151 Кировского района)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3 место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 место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01122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3"/>
                </a:solidFill>
              </a:rPr>
              <a:t>Итоги конкурса «Педагог-организатор- 2016»</a:t>
            </a:r>
            <a:endParaRPr lang="ru-RU" sz="3600" b="1" dirty="0">
              <a:solidFill>
                <a:schemeClr val="accent3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00034" y="1714488"/>
          <a:ext cx="8043891" cy="487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9246"/>
                <a:gridCol w="1357322"/>
                <a:gridCol w="1357323"/>
              </a:tblGrid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ФИО победителей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городской конкурс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республиканский </a:t>
                      </a:r>
                      <a:r>
                        <a:rPr lang="ru-RU" sz="1600" baseline="0" dirty="0" smtClean="0"/>
                        <a:t>конкурс</a:t>
                      </a:r>
                      <a:endParaRPr lang="ru-RU" sz="1600" dirty="0"/>
                    </a:p>
                  </a:txBody>
                  <a:tcPr/>
                </a:tc>
              </a:tr>
              <a:tr h="1037371">
                <a:tc>
                  <a:txBody>
                    <a:bodyPr/>
                    <a:lstStyle/>
                    <a:p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Смоленская Анна Александровна </a:t>
                      </a:r>
                    </a:p>
                    <a:p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школа № 33 Авиастроительного района)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 место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 место</a:t>
                      </a:r>
                      <a:endParaRPr lang="ru-RU" sz="2400" dirty="0"/>
                    </a:p>
                  </a:txBody>
                  <a:tcPr/>
                </a:tc>
              </a:tr>
              <a:tr h="1136168">
                <a:tc>
                  <a:txBody>
                    <a:bodyPr/>
                    <a:lstStyle/>
                    <a:p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Журавлева Ольга Георгиевна (г</a:t>
                      </a: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имназия № 8» Советского района)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 место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лауреат</a:t>
                      </a:r>
                      <a:endParaRPr lang="ru-RU" sz="2400" dirty="0"/>
                    </a:p>
                  </a:txBody>
                  <a:tcPr/>
                </a:tc>
              </a:tr>
              <a:tr h="1136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tt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Ионенкова Ирина Геннадьевна (</a:t>
                      </a: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гимназия № 139» Приволжского района)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3 место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68280"/>
          </a:xfrm>
        </p:spPr>
        <p:txBody>
          <a:bodyPr>
            <a:normAutofit fontScale="90000"/>
          </a:bodyPr>
          <a:lstStyle/>
          <a:p>
            <a:pPr algn="ctr"/>
            <a:endParaRPr lang="ru-RU" sz="4000" b="1" dirty="0">
              <a:solidFill>
                <a:schemeClr val="accent3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14350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500034" y="1500174"/>
            <a:ext cx="7715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5000628" y="1857364"/>
            <a:ext cx="3786214" cy="342902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sz="3600" b="1" dirty="0" smtClean="0">
                <a:solidFill>
                  <a:schemeClr val="accent3"/>
                </a:solidFill>
              </a:rPr>
              <a:t>СПАСИБО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accent3"/>
                </a:solidFill>
              </a:rPr>
              <a:t>ЗА ВНИМАНИЕ</a:t>
            </a:r>
            <a:r>
              <a:rPr lang="ru-RU" sz="3600" dirty="0" smtClean="0">
                <a:solidFill>
                  <a:schemeClr val="accent3"/>
                </a:solidFill>
              </a:rPr>
              <a:t>!</a:t>
            </a:r>
            <a:endParaRPr lang="ru-RU" sz="36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3"/>
                </a:solidFill>
              </a:rPr>
              <a:t>Пути развития профессиональной компетентности</a:t>
            </a:r>
            <a:endParaRPr lang="ru-RU" sz="2800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402406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система повышения квалификации</a:t>
            </a:r>
          </a:p>
          <a:p>
            <a:r>
              <a:rPr lang="ru-RU" b="1" dirty="0" smtClean="0"/>
              <a:t>аттестация педагогических работников</a:t>
            </a:r>
          </a:p>
          <a:p>
            <a:r>
              <a:rPr lang="ru-RU" b="1" dirty="0" smtClean="0"/>
              <a:t>самообразование</a:t>
            </a:r>
          </a:p>
          <a:p>
            <a:r>
              <a:rPr lang="ru-RU" b="1" dirty="0" smtClean="0"/>
              <a:t>участие в работе методических объединений, педсоветов, семинаров, мастер-классов и др.</a:t>
            </a:r>
          </a:p>
          <a:p>
            <a:r>
              <a:rPr lang="ru-RU" b="1" dirty="0" smtClean="0"/>
              <a:t>владение современными образовательными технологиями</a:t>
            </a:r>
          </a:p>
          <a:p>
            <a:r>
              <a:rPr lang="ru-RU" b="1" dirty="0" smtClean="0"/>
              <a:t>участие в различных конкурсах, исследовательских работах</a:t>
            </a:r>
          </a:p>
          <a:p>
            <a:r>
              <a:rPr lang="ru-RU" b="1" dirty="0" smtClean="0"/>
              <a:t>обобщение и распространение собственного педагогического опыта</a:t>
            </a:r>
          </a:p>
          <a:p>
            <a:r>
              <a:rPr lang="ru-RU" b="1" dirty="0" smtClean="0"/>
              <a:t>овладении информационно-коммуникативными технологиями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Формы работы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467600" cy="5188092"/>
          </a:xfrm>
        </p:spPr>
        <p:txBody>
          <a:bodyPr>
            <a:normAutofit fontScale="77500" lnSpcReduction="20000"/>
          </a:bodyPr>
          <a:lstStyle/>
          <a:p>
            <a:r>
              <a:rPr lang="ru-RU" sz="2800" b="1" dirty="0" smtClean="0"/>
              <a:t>Городские методические объединения ЗДВР и педагогов УДО (8 за 2015/16г.г.)</a:t>
            </a:r>
          </a:p>
          <a:p>
            <a:r>
              <a:rPr lang="ru-RU" sz="2800" b="1" dirty="0" smtClean="0"/>
              <a:t>Семинары, конференции </a:t>
            </a:r>
          </a:p>
          <a:p>
            <a:r>
              <a:rPr lang="ru-RU" sz="2800" b="1" dirty="0" smtClean="0"/>
              <a:t>Профессиональные конкурсы </a:t>
            </a:r>
          </a:p>
          <a:p>
            <a:r>
              <a:rPr lang="ru-RU" sz="2800" b="1" dirty="0" smtClean="0"/>
              <a:t>Методическая поддержка участников республиканских и российских конкурсов</a:t>
            </a:r>
          </a:p>
          <a:p>
            <a:r>
              <a:rPr lang="ru-RU" sz="2800" b="1" dirty="0" smtClean="0"/>
              <a:t>Методический </a:t>
            </a:r>
            <a:r>
              <a:rPr lang="ru-RU" sz="2800" b="1" dirty="0" err="1" smtClean="0"/>
              <a:t>коучинг</a:t>
            </a:r>
            <a:endParaRPr lang="ru-RU" sz="2800" b="1" dirty="0" smtClean="0"/>
          </a:p>
          <a:p>
            <a:r>
              <a:rPr lang="ru-RU" sz="2800" b="1" dirty="0" smtClean="0"/>
              <a:t>Семинары-тренинги «Преобразование обучения для 21 века»</a:t>
            </a:r>
          </a:p>
          <a:p>
            <a:r>
              <a:rPr lang="ru-RU" sz="2800" b="1" dirty="0" smtClean="0"/>
              <a:t>Смотры педагогических лабораторий учителей истории и обществознания и руководителей школьных музеев</a:t>
            </a:r>
          </a:p>
          <a:p>
            <a:r>
              <a:rPr lang="ru-RU" sz="2800" b="1" dirty="0" smtClean="0"/>
              <a:t>Консультирование</a:t>
            </a:r>
          </a:p>
          <a:p>
            <a:r>
              <a:rPr lang="ru-RU" sz="2800" b="1" dirty="0" smtClean="0"/>
              <a:t>Сбор банков данных</a:t>
            </a:r>
          </a:p>
          <a:p>
            <a:r>
              <a:rPr lang="ru-RU" sz="2800" b="1" dirty="0" smtClean="0"/>
              <a:t>Мониторинг</a:t>
            </a:r>
            <a:br>
              <a:rPr lang="ru-RU" sz="2800" b="1" dirty="0" smtClean="0"/>
            </a:br>
            <a:endParaRPr lang="ru-RU" sz="2800" b="1" dirty="0" smtClean="0"/>
          </a:p>
          <a:p>
            <a:endParaRPr lang="ru-RU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66132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86834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3"/>
                </a:solidFill>
              </a:rPr>
              <a:t>Семинары для ЗДВР</a:t>
            </a:r>
            <a:endParaRPr lang="ru-RU" sz="4000" b="1" dirty="0">
              <a:solidFill>
                <a:schemeClr val="accent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758138" cy="511665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000" dirty="0" smtClean="0"/>
              <a:t>   посвящены основным проблемам реализации ФГОС:</a:t>
            </a:r>
          </a:p>
          <a:p>
            <a:pPr>
              <a:buNone/>
            </a:pPr>
            <a:r>
              <a:rPr lang="ru-RU" sz="3000" dirty="0" smtClean="0"/>
              <a:t> -гражданско-патриотического воспитание школьников, </a:t>
            </a:r>
          </a:p>
          <a:p>
            <a:pPr>
              <a:buNone/>
            </a:pPr>
            <a:r>
              <a:rPr lang="ru-RU" sz="3000" dirty="0" smtClean="0"/>
              <a:t> -интеграция основного и дополнительного образования в условиях введения новых стандартов, </a:t>
            </a:r>
          </a:p>
          <a:p>
            <a:pPr>
              <a:buFontTx/>
              <a:buChar char="-"/>
            </a:pPr>
            <a:r>
              <a:rPr lang="ru-RU" sz="3000" dirty="0" smtClean="0"/>
              <a:t>становление  детского общественного  движения, </a:t>
            </a:r>
          </a:p>
          <a:p>
            <a:pPr>
              <a:buNone/>
            </a:pPr>
            <a:r>
              <a:rPr lang="ru-RU" sz="3000" dirty="0" smtClean="0"/>
              <a:t> - </a:t>
            </a:r>
            <a:r>
              <a:rPr lang="ru-RU" sz="3000" dirty="0" err="1" smtClean="0"/>
              <a:t>фамилистическое</a:t>
            </a:r>
            <a:r>
              <a:rPr lang="ru-RU" sz="3000" dirty="0" smtClean="0"/>
              <a:t>  воспитание  школьников и </a:t>
            </a:r>
            <a:r>
              <a:rPr lang="ru-RU" sz="3000" dirty="0" err="1" smtClean="0"/>
              <a:t>др</a:t>
            </a:r>
            <a:endParaRPr lang="ru-RU" sz="3000" dirty="0" smtClean="0"/>
          </a:p>
          <a:p>
            <a:pPr>
              <a:buNone/>
            </a:pPr>
            <a:r>
              <a:rPr lang="ru-RU" sz="3000" dirty="0" smtClean="0"/>
              <a:t>   </a:t>
            </a:r>
          </a:p>
          <a:p>
            <a:pPr>
              <a:buNone/>
            </a:pPr>
            <a:r>
              <a:rPr lang="ru-RU" sz="3000" dirty="0" smtClean="0"/>
              <a:t>    </a:t>
            </a:r>
            <a:endParaRPr lang="ru-RU" sz="3000" dirty="0"/>
          </a:p>
        </p:txBody>
      </p:sp>
    </p:spTree>
    <p:extLst>
      <p:ext uri="{BB962C8B-B14F-4D97-AF65-F5344CB8AC3E}">
        <p14:creationId xmlns="" xmlns:p14="http://schemas.microsoft.com/office/powerpoint/2010/main" val="199975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7467600" cy="568815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«</a:t>
            </a:r>
            <a:r>
              <a:rPr lang="ru-RU" sz="3000" b="1" dirty="0" smtClean="0">
                <a:solidFill>
                  <a:schemeClr val="accent3"/>
                </a:solidFill>
              </a:rPr>
              <a:t>Социальное проектирование в деятельности детских общественных организаций» (гимназия № 8)</a:t>
            </a:r>
          </a:p>
          <a:p>
            <a:pPr>
              <a:buNone/>
            </a:pPr>
            <a:endParaRPr lang="ru-RU" sz="3000" b="1" dirty="0" smtClean="0">
              <a:solidFill>
                <a:schemeClr val="accent3"/>
              </a:solidFill>
            </a:endParaRPr>
          </a:p>
          <a:p>
            <a:r>
              <a:rPr lang="ru-RU" sz="3000" b="1" dirty="0" smtClean="0">
                <a:solidFill>
                  <a:schemeClr val="accent3"/>
                </a:solidFill>
              </a:rPr>
              <a:t>«Поликультурное образование как средство формирования гражданской идентичности обучающихся» (лицей №5)</a:t>
            </a:r>
          </a:p>
          <a:p>
            <a:endParaRPr lang="ru-RU" sz="3000" b="1" dirty="0" smtClean="0">
              <a:solidFill>
                <a:schemeClr val="accent3"/>
              </a:solidFill>
            </a:endParaRPr>
          </a:p>
          <a:p>
            <a:r>
              <a:rPr lang="ru-RU" sz="3000" b="1" dirty="0" smtClean="0">
                <a:solidFill>
                  <a:schemeClr val="accent3"/>
                </a:solidFill>
              </a:rPr>
              <a:t>Интеграция основного и </a:t>
            </a:r>
            <a:r>
              <a:rPr lang="ru-RU" sz="3000" b="1" dirty="0" err="1" smtClean="0">
                <a:solidFill>
                  <a:schemeClr val="accent3"/>
                </a:solidFill>
              </a:rPr>
              <a:t>дополнительнеого</a:t>
            </a:r>
            <a:r>
              <a:rPr lang="ru-RU" sz="3000" b="1" dirty="0" smtClean="0">
                <a:solidFill>
                  <a:schemeClr val="accent3"/>
                </a:solidFill>
              </a:rPr>
              <a:t> образования как средство развития и самореализации ребенка (школа № 35)</a:t>
            </a:r>
            <a:endParaRPr lang="ru-RU" sz="30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3"/>
                </a:solidFill>
              </a:rPr>
              <a:t>Семинары для педагогов УДО</a:t>
            </a:r>
            <a:endParaRPr lang="ru-RU" sz="3600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800" i="1" dirty="0" smtClean="0"/>
              <a:t>Для</a:t>
            </a:r>
            <a:r>
              <a:rPr lang="ru-RU" sz="3800" b="1" i="1" dirty="0" smtClean="0"/>
              <a:t> педагогов дополнительного образования </a:t>
            </a:r>
            <a:r>
              <a:rPr lang="ru-RU" sz="3800" dirty="0" smtClean="0"/>
              <a:t>в рамках реализации ФГОС и Концепции развития дополнительного образования проведены семинары  по проблемам:</a:t>
            </a:r>
          </a:p>
          <a:p>
            <a:r>
              <a:rPr lang="ru-RU" sz="3800" dirty="0" smtClean="0"/>
              <a:t>взаимодействия дополнительного образования и внеурочной деятельности</a:t>
            </a:r>
          </a:p>
          <a:p>
            <a:r>
              <a:rPr lang="ru-RU" sz="3800" dirty="0" smtClean="0"/>
              <a:t>организации процесса воспитания духовно-нравственной культуры личности учащегося в системе дополнительного образования детей</a:t>
            </a:r>
          </a:p>
          <a:p>
            <a:r>
              <a:rPr lang="ru-RU" sz="3800" dirty="0" smtClean="0"/>
              <a:t>патриотического воспитания детей в УДОД</a:t>
            </a:r>
          </a:p>
          <a:p>
            <a:r>
              <a:rPr lang="ru-RU" sz="3800" dirty="0" smtClean="0"/>
              <a:t>внедрению современных педагогических технологий</a:t>
            </a:r>
          </a:p>
          <a:p>
            <a:r>
              <a:rPr lang="ru-RU" sz="3800" dirty="0" smtClean="0"/>
              <a:t>мониторинга в УДО как способом управления качеством  обучения и воспитания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467600" cy="504521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3"/>
                </a:solidFill>
              </a:rPr>
              <a:t>Дополнительное образование и внеурочная деятельность: проблемы взаимодействия и пути интеграции (ЦДТ «Олимп»)</a:t>
            </a:r>
          </a:p>
          <a:p>
            <a:pPr>
              <a:buNone/>
            </a:pPr>
            <a:endParaRPr lang="ru-RU" sz="3200" b="1" dirty="0" smtClean="0">
              <a:solidFill>
                <a:schemeClr val="accent3"/>
              </a:solidFill>
            </a:endParaRPr>
          </a:p>
          <a:p>
            <a:r>
              <a:rPr lang="ru-RU" sz="3200" b="1" dirty="0" smtClean="0">
                <a:solidFill>
                  <a:schemeClr val="accent3"/>
                </a:solidFill>
              </a:rPr>
              <a:t>Патриотический аспект в музыкальном обучении и воспитании детей (ДМХШ №3)</a:t>
            </a:r>
            <a:endParaRPr lang="ru-RU" sz="32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9704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3"/>
                </a:solidFill>
              </a:rPr>
              <a:t>Семинары для руководителей школьных музеев</a:t>
            </a:r>
            <a:endParaRPr lang="ru-RU" sz="3600" b="1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71678"/>
            <a:ext cx="7467600" cy="440227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Организация музейной работы в школе (Национальный музей РТ)</a:t>
            </a:r>
          </a:p>
          <a:p>
            <a:pPr>
              <a:buNone/>
            </a:pPr>
            <a:endParaRPr lang="ru-RU" sz="2800" b="1" dirty="0" smtClean="0"/>
          </a:p>
          <a:p>
            <a:r>
              <a:rPr lang="ru-RU" sz="2800" b="1" dirty="0" smtClean="0"/>
              <a:t>Школьный музей в образовательном пространстве (гимн № 20)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3"/>
                </a:solidFill>
                <a:latin typeface="Times New Roman"/>
                <a:ea typeface="Times New Roman"/>
              </a:rPr>
              <a:t>Методический   </a:t>
            </a:r>
            <a:r>
              <a:rPr lang="ru-RU" sz="4000" b="1" dirty="0" err="1" smtClean="0">
                <a:solidFill>
                  <a:schemeClr val="accent3"/>
                </a:solidFill>
                <a:latin typeface="Times New Roman"/>
                <a:ea typeface="Times New Roman"/>
              </a:rPr>
              <a:t>коуч-сэт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758138" cy="51166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Изучаемые вопросы 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Нормативно-правовая база (внеурочная деятельность, воспитательная работа, дополнительное образование)</a:t>
            </a:r>
          </a:p>
          <a:p>
            <a:pPr lvl="0">
              <a:buClr>
                <a:srgbClr val="31B6FD"/>
              </a:buClr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Локальные акты 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Осуществлялись выходы в образовательные учреждения: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гимназии 3, 14, 28, 36, 126,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школы 10, 35, 41, 64, 65, 80, 82, 84, 135, 155, 166</a:t>
            </a:r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1751</TotalTime>
  <Words>623</Words>
  <Application>Microsoft Office PowerPoint</Application>
  <PresentationFormat>Экран (4:3)</PresentationFormat>
  <Paragraphs>155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Слайд 1</vt:lpstr>
      <vt:lpstr>Пути развития профессиональной компетентности</vt:lpstr>
      <vt:lpstr>Формы работы</vt:lpstr>
      <vt:lpstr>Семинары для ЗДВР</vt:lpstr>
      <vt:lpstr>Слайд 5</vt:lpstr>
      <vt:lpstr>Семинары для педагогов УДО</vt:lpstr>
      <vt:lpstr>Слайд 7</vt:lpstr>
      <vt:lpstr>Семинары для руководителей школьных музеев</vt:lpstr>
      <vt:lpstr>Методический   коуч-сэт</vt:lpstr>
      <vt:lpstr>Профессиональные конкурсы «Учитель года- 2015, 2016» </vt:lpstr>
      <vt:lpstr>Итоги конкурса «Классный руководитель-2016»</vt:lpstr>
      <vt:lpstr>Итоги конкурса «Педагог дополнительного образования-2016»</vt:lpstr>
      <vt:lpstr>Итоги конкурса «Педагог-организатор- 2016»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Профессиональная компетентность современного руководителя</dc:title>
  <dc:creator>Lenovo</dc:creator>
  <cp:lastModifiedBy>Администратор</cp:lastModifiedBy>
  <cp:revision>200</cp:revision>
  <dcterms:created xsi:type="dcterms:W3CDTF">2014-10-09T16:59:52Z</dcterms:created>
  <dcterms:modified xsi:type="dcterms:W3CDTF">2016-06-16T12:49:30Z</dcterms:modified>
</cp:coreProperties>
</file>